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7" r:id="rId4"/>
    <p:sldId id="271" r:id="rId5"/>
    <p:sldId id="270" r:id="rId6"/>
    <p:sldId id="272" r:id="rId7"/>
    <p:sldId id="273" r:id="rId8"/>
    <p:sldId id="275" r:id="rId9"/>
    <p:sldId id="274" r:id="rId10"/>
    <p:sldId id="268" r:id="rId11"/>
    <p:sldId id="277" r:id="rId12"/>
    <p:sldId id="278" r:id="rId13"/>
    <p:sldId id="279" r:id="rId14"/>
    <p:sldId id="28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A0781C9-4DFF-4646-8E68-676F12D7F31F}" type="datetimeFigureOut">
              <a:rPr lang="en-IN" smtClean="0"/>
              <a:t>23-04-2017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EF67606-35FC-4AC2-8603-84D1384846A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927" y="2214454"/>
            <a:ext cx="9838191" cy="115122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Interactive </a:t>
            </a:r>
            <a:r>
              <a:rPr lang="en-IN" dirty="0" smtClean="0"/>
              <a:t>Virtual Assistance using Projected Augmentation </a:t>
            </a:r>
            <a:endParaRPr lang="en-IN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65118" y="40869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45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Captur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0" y="1585651"/>
            <a:ext cx="9285668" cy="4583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0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pic>
        <p:nvPicPr>
          <p:cNvPr id="4" name="Content Placeholder 3" descr="Screenshot_20170302-125141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"/>
          <a:stretch>
            <a:fillRect/>
          </a:stretch>
        </p:blipFill>
        <p:spPr bwMode="auto">
          <a:xfrm>
            <a:off x="2871989" y="1417638"/>
            <a:ext cx="5541071" cy="389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910419" y="5498137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Content Identification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24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Screenshot_20170302-125229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02"/>
          <a:stretch>
            <a:fillRect/>
          </a:stretch>
        </p:blipFill>
        <p:spPr bwMode="auto">
          <a:xfrm>
            <a:off x="2962141" y="1120462"/>
            <a:ext cx="5474280" cy="40298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91764" y="5407985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3D Model Augmentation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71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80" y="1417638"/>
            <a:ext cx="7032440" cy="3955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5093" y="5936018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Media Content shown on hovering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8170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7" y="1090259"/>
            <a:ext cx="6261346" cy="37393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2378" y="5233768"/>
            <a:ext cx="2807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Video played with controls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05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55831" y="2399652"/>
            <a:ext cx="10972800" cy="1143000"/>
          </a:xfrm>
        </p:spPr>
        <p:txBody>
          <a:bodyPr/>
          <a:lstStyle/>
          <a:p>
            <a:r>
              <a:rPr lang="en-US" dirty="0" smtClean="0"/>
              <a:t>       Thank </a:t>
            </a:r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3000" dirty="0" smtClean="0"/>
          </a:p>
          <a:p>
            <a:pPr algn="ctr"/>
            <a:endParaRPr lang="en-IN" sz="3000" dirty="0"/>
          </a:p>
          <a:p>
            <a:pPr algn="ctr"/>
            <a:endParaRPr lang="en-IN" sz="3000" dirty="0" smtClean="0"/>
          </a:p>
          <a:p>
            <a:pPr algn="ctr"/>
            <a:r>
              <a:rPr lang="en-IN" sz="3000" dirty="0" err="1" smtClean="0"/>
              <a:t>Pratish</a:t>
            </a:r>
            <a:r>
              <a:rPr lang="en-IN" sz="3000" dirty="0" smtClean="0"/>
              <a:t> Jain (60003130016)</a:t>
            </a:r>
          </a:p>
          <a:p>
            <a:pPr algn="ctr"/>
            <a:r>
              <a:rPr lang="en-IN" sz="3000" dirty="0" smtClean="0"/>
              <a:t>Soham Mehta (60003130028)</a:t>
            </a:r>
          </a:p>
          <a:p>
            <a:pPr algn="ctr"/>
            <a:r>
              <a:rPr lang="en-IN" sz="3000" dirty="0" err="1" smtClean="0"/>
              <a:t>Aayushi</a:t>
            </a:r>
            <a:r>
              <a:rPr lang="en-IN" sz="3000" dirty="0" smtClean="0"/>
              <a:t> </a:t>
            </a:r>
            <a:r>
              <a:rPr lang="en-IN" sz="3000" dirty="0" err="1" smtClean="0"/>
              <a:t>Vora</a:t>
            </a:r>
            <a:r>
              <a:rPr lang="en-IN" sz="3000" dirty="0" smtClean="0"/>
              <a:t> (60003148015)</a:t>
            </a:r>
            <a:endParaRPr lang="en-IN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Group Members: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536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2131"/>
            <a:ext cx="10972800" cy="4745162"/>
          </a:xfrm>
        </p:spPr>
        <p:txBody>
          <a:bodyPr>
            <a:normAutofit/>
          </a:bodyPr>
          <a:lstStyle/>
          <a:p>
            <a:r>
              <a:rPr lang="en-US" dirty="0" smtClean="0"/>
              <a:t>We propose to use the concept of augmented reality for educational purpose-AR Books.</a:t>
            </a:r>
          </a:p>
          <a:p>
            <a:endParaRPr lang="en-US" dirty="0" smtClean="0"/>
          </a:p>
          <a:p>
            <a:r>
              <a:rPr lang="en-US" dirty="0"/>
              <a:t>AR Books have the educationally positive effects on not only cognitive but also affective domains such as engagement, presence, interactivity and affordance.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case of Electrical circuit the AR book will identify the circuit by means of a marker and related explain</a:t>
            </a:r>
            <a:r>
              <a:rPr lang="en-IN" dirty="0" err="1" smtClean="0"/>
              <a:t>ation</a:t>
            </a:r>
            <a:r>
              <a:rPr lang="en-IN" dirty="0" smtClean="0"/>
              <a:t> will be provided.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Definition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8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-1230923"/>
            <a:ext cx="10199076" cy="49236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" y="1406769"/>
            <a:ext cx="10140462" cy="39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5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3284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Education</a:t>
            </a:r>
            <a:br>
              <a:rPr lang="en-US" dirty="0" smtClean="0"/>
            </a:br>
            <a:endParaRPr lang="en-US" dirty="0" smtClean="0"/>
          </a:p>
          <a:p>
            <a:r>
              <a:rPr lang="en-US" smtClean="0"/>
              <a:t>Restaurant Menu cards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IN" dirty="0" smtClean="0"/>
              <a:t>Technical and Professionals Books</a:t>
            </a:r>
            <a:br>
              <a:rPr lang="en-IN" dirty="0" smtClean="0"/>
            </a:br>
            <a:endParaRPr lang="en-IN" dirty="0" smtClean="0"/>
          </a:p>
          <a:p>
            <a:r>
              <a:rPr lang="en-IN" dirty="0" smtClean="0"/>
              <a:t>Newspaper Advertisements </a:t>
            </a:r>
            <a:br>
              <a:rPr lang="en-IN" dirty="0" smtClean="0"/>
            </a:br>
            <a:endParaRPr lang="en-IN" dirty="0" smtClean="0"/>
          </a:p>
          <a:p>
            <a:r>
              <a:rPr lang="en-IN" dirty="0" smtClean="0"/>
              <a:t>Touristic </a:t>
            </a:r>
            <a:r>
              <a:rPr lang="en-IN" dirty="0"/>
              <a:t>Guides.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Usage &amp; Applications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3" t="24201" r="40010" b="41978"/>
          <a:stretch/>
        </p:blipFill>
        <p:spPr bwMode="auto">
          <a:xfrm>
            <a:off x="8639908" y="1266092"/>
            <a:ext cx="3470029" cy="3997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68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3493"/>
            <a:ext cx="10972800" cy="4783799"/>
          </a:xfrm>
        </p:spPr>
        <p:txBody>
          <a:bodyPr>
            <a:normAutofit/>
          </a:bodyPr>
          <a:lstStyle/>
          <a:p>
            <a:r>
              <a:rPr lang="en-US" dirty="0" smtClean="0"/>
              <a:t>AR </a:t>
            </a:r>
            <a:r>
              <a:rPr lang="en-US" dirty="0"/>
              <a:t>books have appeared as an attempt to apply AR to the e-Book format. </a:t>
            </a: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AR </a:t>
            </a:r>
            <a:r>
              <a:rPr lang="en-US" dirty="0"/>
              <a:t>books have enhanced the concept of books by creating interactive environment that incorporates animation and 3D graphics. 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AR books also have augmented physical paper books with 3D objects, video, voice, and multimedia elements generated by computer graphics using AR technology.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44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N" sz="3600" b="1" u="sng" dirty="0" err="1" smtClean="0">
                <a:latin typeface="Times New Roman" pitchFamily="18" charset="0"/>
                <a:cs typeface="Times New Roman" pitchFamily="18" charset="0"/>
              </a:rPr>
              <a:t>wARna</a:t>
            </a:r>
            <a:endParaRPr lang="en-IN" sz="36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3600" b="1" u="sng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/>
            <a:r>
              <a:rPr lang="en-IN" sz="4200" dirty="0" err="1" smtClean="0">
                <a:latin typeface="Times New Roman" pitchFamily="18" charset="0"/>
                <a:cs typeface="Times New Roman" pitchFamily="18" charset="0"/>
              </a:rPr>
              <a:t>wARna</a:t>
            </a: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42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4200" dirty="0">
                <a:latin typeface="Times New Roman" pitchFamily="18" charset="0"/>
                <a:cs typeface="Times New Roman" pitchFamily="18" charset="0"/>
              </a:rPr>
              <a:t>mobile-based  </a:t>
            </a: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Augmented </a:t>
            </a:r>
            <a:r>
              <a:rPr lang="en-IN" sz="4200" dirty="0">
                <a:latin typeface="Times New Roman" pitchFamily="18" charset="0"/>
                <a:cs typeface="Times New Roman" pitchFamily="18" charset="0"/>
              </a:rPr>
              <a:t>Reality colouring book that extracts texture from the colouring book to be mapped onto the corresponding 3D content and employs marker-based detection in the form of frame marker for the augmentation </a:t>
            </a: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part.</a:t>
            </a:r>
            <a:br>
              <a:rPr lang="en-IN" sz="4200" dirty="0" smtClean="0">
                <a:latin typeface="Times New Roman" pitchFamily="18" charset="0"/>
                <a:cs typeface="Times New Roman" pitchFamily="18" charset="0"/>
              </a:rPr>
            </a:br>
            <a:endParaRPr lang="en-IN" sz="4200" dirty="0" smtClean="0">
              <a:latin typeface="Times New Roman" pitchFamily="18" charset="0"/>
              <a:cs typeface="Times New Roman" pitchFamily="18" charset="0"/>
            </a:endParaRPr>
          </a:p>
          <a:p>
            <a:pPr marL="571500" indent="-571500"/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This system is used for 3D modelling of the textures and </a:t>
            </a:r>
            <a:r>
              <a:rPr lang="en-IN" sz="4200" dirty="0" err="1" smtClean="0">
                <a:latin typeface="Times New Roman" pitchFamily="18" charset="0"/>
                <a:cs typeface="Times New Roman" pitchFamily="18" charset="0"/>
              </a:rPr>
              <a:t>coloring</a:t>
            </a: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 the objects.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 smtClean="0">
                <a:latin typeface="Times New Roman" pitchFamily="18" charset="0"/>
                <a:cs typeface="Times New Roman" pitchFamily="18" charset="0"/>
              </a:rPr>
            </a:br>
            <a:endParaRPr lang="en-IN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lnSpc>
                <a:spcPct val="170000"/>
              </a:lnSpc>
            </a:pPr>
            <a:r>
              <a:rPr lang="en-IN" sz="4200" dirty="0" smtClean="0">
                <a:latin typeface="Times New Roman" pitchFamily="18" charset="0"/>
                <a:cs typeface="Times New Roman" pitchFamily="18" charset="0"/>
              </a:rPr>
              <a:t>How the system works?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1: Marker 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Registration and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Detection-</a:t>
            </a:r>
            <a:r>
              <a:rPr lang="en-IN" sz="3600" i="1" dirty="0" smtClean="0">
                <a:latin typeface="Times New Roman" pitchFamily="18" charset="0"/>
                <a:cs typeface="Times New Roman" pitchFamily="18" charset="0"/>
              </a:rPr>
              <a:t> Uses </a:t>
            </a:r>
            <a:r>
              <a:rPr lang="en-IN" sz="3600" i="1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en-IN" sz="3600" i="1" dirty="0" smtClean="0">
                <a:latin typeface="Times New Roman" pitchFamily="18" charset="0"/>
                <a:cs typeface="Times New Roman" pitchFamily="18" charset="0"/>
              </a:rPr>
              <a:t>frame marker</a:t>
            </a:r>
            <a:r>
              <a:rPr lang="en-IN" sz="3600" i="1" dirty="0">
                <a:latin typeface="Times New Roman" pitchFamily="18" charset="0"/>
                <a:cs typeface="Times New Roman" pitchFamily="18" charset="0"/>
              </a:rPr>
              <a:t>’ in Qualcomm AR </a:t>
            </a:r>
            <a:r>
              <a:rPr lang="en-IN" sz="3600" i="1" dirty="0" smtClean="0">
                <a:latin typeface="Times New Roman" pitchFamily="18" charset="0"/>
                <a:cs typeface="Times New Roman" pitchFamily="18" charset="0"/>
              </a:rPr>
              <a:t>library</a:t>
            </a:r>
            <a:br>
              <a:rPr lang="en-IN" sz="3600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2: Texture 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Extraction and Processing-</a:t>
            </a:r>
            <a:r>
              <a:rPr lang="en-IN" sz="3600" i="1" dirty="0">
                <a:latin typeface="Times New Roman" pitchFamily="18" charset="0"/>
                <a:cs typeface="Times New Roman" pitchFamily="18" charset="0"/>
              </a:rPr>
              <a:t>Uses computer vision library such as </a:t>
            </a:r>
            <a:r>
              <a:rPr lang="en-IN" sz="3600" i="1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IN" sz="3600" i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i="1" dirty="0">
                <a:latin typeface="Times New Roman" pitchFamily="18" charset="0"/>
                <a:cs typeface="Times New Roman" pitchFamily="18" charset="0"/>
              </a:rPr>
            </a:b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3: Texture Mapping-</a:t>
            </a:r>
            <a:r>
              <a:rPr lang="en-IN" sz="3600" i="1" dirty="0" smtClean="0">
                <a:latin typeface="Times New Roman" pitchFamily="18" charset="0"/>
                <a:cs typeface="Times New Roman" pitchFamily="18" charset="0"/>
              </a:rPr>
              <a:t>Uses the technique of UV mapping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000" dirty="0" smtClean="0">
                <a:latin typeface="Times New Roman" pitchFamily="18" charset="0"/>
                <a:cs typeface="Times New Roman" pitchFamily="18" charset="0"/>
              </a:rPr>
            </a:b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Existing System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16973" y="1292275"/>
          <a:ext cx="10983192" cy="4664004"/>
        </p:xfrm>
        <a:graphic>
          <a:graphicData uri="http://schemas.openxmlformats.org/drawingml/2006/table">
            <a:tbl>
              <a:tblPr/>
              <a:tblGrid>
                <a:gridCol w="2745798"/>
                <a:gridCol w="2745798"/>
                <a:gridCol w="2745798"/>
                <a:gridCol w="2745798"/>
              </a:tblGrid>
              <a:tr h="339063"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Supported Platforms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978958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ARPA SDKs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Arpa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Solutions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Commercial*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 (ARPA SDKs), Google Glass (ARPA GLASS SDK), Android, iOS, Windows PC (ARPA Unity Plugin)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9063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ARLab SDKs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ARLab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9063"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DroidAR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and Commercial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5660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Metaio SDK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Metaio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and Commercial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Windows PC, Google Glass, Epson Moverio BT-200, Vuzix M-100, Unity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9063"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Vuforia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SDK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Qualcomm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and Commercial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Unity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8958"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SDK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GmbH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Commercial*</a:t>
                      </a: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Google Glass, Epson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Moverio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Vuzix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M-100,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Optinvent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ORA1,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PhoneGap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Titanium, 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Xamarin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886" marR="71886" marT="71886" marB="71886" anchor="ctr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2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329" y="1227974"/>
            <a:ext cx="6746775" cy="385721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Vuforia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in Unity 3D: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Image target Detection:</a:t>
            </a:r>
            <a:r>
              <a:rPr lang="en-IN" sz="2000" dirty="0"/>
              <a:t> 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need special black and white regions or codes to be recognized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Database</a:t>
            </a:r>
          </a:p>
          <a:p>
            <a:pPr lvl="1"/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Database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User Defined Targets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Cloud Recognition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</a:t>
            </a:r>
            <a:endParaRPr lang="en-IN" dirty="0"/>
          </a:p>
        </p:txBody>
      </p:sp>
      <p:pic>
        <p:nvPicPr>
          <p:cNvPr id="1026" name="Picture 2" descr="Image Target with tea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80" y="1052736"/>
            <a:ext cx="2938116" cy="17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3882</TotalTime>
  <Words>339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Lucida Sans Unicode</vt:lpstr>
      <vt:lpstr>Times New Roman</vt:lpstr>
      <vt:lpstr>Verdana</vt:lpstr>
      <vt:lpstr>Wingdings 2</vt:lpstr>
      <vt:lpstr>Wingdings 3</vt:lpstr>
      <vt:lpstr>Concourse</vt:lpstr>
      <vt:lpstr>Interactive Virtual Assistance using Projected Augmentation </vt:lpstr>
      <vt:lpstr>Group Members:</vt:lpstr>
      <vt:lpstr>Problem Definition</vt:lpstr>
      <vt:lpstr>PowerPoint Presentation</vt:lpstr>
      <vt:lpstr>Usage &amp; Applications</vt:lpstr>
      <vt:lpstr>Scope</vt:lpstr>
      <vt:lpstr>Existing System Study</vt:lpstr>
      <vt:lpstr>Tools</vt:lpstr>
      <vt:lpstr>Technologies</vt:lpstr>
      <vt:lpstr>Architecture</vt:lpstr>
      <vt:lpstr>Results</vt:lpstr>
      <vt:lpstr>PowerPoint Presentation</vt:lpstr>
      <vt:lpstr>PowerPoint Presentation</vt:lpstr>
      <vt:lpstr>PowerPoint Presentation</vt:lpstr>
      <vt:lpstr>       Thank You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AI Chatbot</dc:title>
  <dc:creator>DJSCE Student</dc:creator>
  <cp:lastModifiedBy>Soham Mehta</cp:lastModifiedBy>
  <cp:revision>31</cp:revision>
  <dcterms:created xsi:type="dcterms:W3CDTF">2016-09-20T06:27:53Z</dcterms:created>
  <dcterms:modified xsi:type="dcterms:W3CDTF">2017-04-23T15:10:15Z</dcterms:modified>
</cp:coreProperties>
</file>